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notesMasterIdLst>
    <p:notesMasterId r:id="rId6"/>
  </p:notesMasterIdLst>
  <p:sldIdLst>
    <p:sldId id="257" r:id="rId5"/>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FF"/>
    <a:srgbClr val="4F2984"/>
    <a:srgbClr val="AB45C4"/>
    <a:srgbClr val="D4E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A988EE0-CD36-8E7A-63E2-40AC36186D8F}" v="70" dt="2022-11-21T17:37:06.606"/>
    <p1510:client id="{9BAC7AA8-7048-4ACA-A51C-6F2C826D8114}" v="791" dt="2022-11-21T17:38:40.98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3" d="100"/>
          <a:sy n="23" d="100"/>
        </p:scale>
        <p:origin x="1626"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E0C1A8-3422-4500-99AB-A0210667E664}" type="datetimeFigureOut">
              <a:rPr lang="en-US" smtClean="0"/>
              <a:t>3/12/2023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16B22C-620D-4831-B9F9-CE116DB5B1CE}" type="slidenum">
              <a:rPr lang="en-US" smtClean="0"/>
              <a:t>‹#›</a:t>
            </a:fld>
            <a:endParaRPr lang="en-US"/>
          </a:p>
        </p:txBody>
      </p:sp>
    </p:spTree>
    <p:extLst>
      <p:ext uri="{BB962C8B-B14F-4D97-AF65-F5344CB8AC3E}">
        <p14:creationId xmlns:p14="http://schemas.microsoft.com/office/powerpoint/2010/main" val="2787417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716B22C-620D-4831-B9F9-CE116DB5B1CE}" type="slidenum">
              <a:rPr lang="en-US" smtClean="0"/>
              <a:t>1</a:t>
            </a:fld>
            <a:endParaRPr lang="en-US"/>
          </a:p>
        </p:txBody>
      </p:sp>
    </p:spTree>
    <p:extLst>
      <p:ext uri="{BB962C8B-B14F-4D97-AF65-F5344CB8AC3E}">
        <p14:creationId xmlns:p14="http://schemas.microsoft.com/office/powerpoint/2010/main" val="34503768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p>
        </p:txBody>
      </p:sp>
      <p:sp>
        <p:nvSpPr>
          <p:cNvPr id="4" name="Date Placeholder 3"/>
          <p:cNvSpPr>
            <a:spLocks noGrp="1"/>
          </p:cNvSpPr>
          <p:nvPr>
            <p:ph type="dt" sz="half" idx="10"/>
          </p:nvPr>
        </p:nvSpPr>
        <p:spPr/>
        <p:txBody>
          <a:bodyPr/>
          <a:lstStyle/>
          <a:p>
            <a:fld id="{645D6DC9-78B3-47D7-AE0A-F57E5F4D5D49}" type="datetimeFigureOut">
              <a:rPr lang="en-US" smtClean="0"/>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BBB210-2971-4707-99CE-BFCB26B02735}" type="slidenum">
              <a:rPr lang="en-US" smtClean="0"/>
              <a:t>‹#›</a:t>
            </a:fld>
            <a:endParaRPr lang="en-US"/>
          </a:p>
        </p:txBody>
      </p:sp>
    </p:spTree>
    <p:extLst>
      <p:ext uri="{BB962C8B-B14F-4D97-AF65-F5344CB8AC3E}">
        <p14:creationId xmlns:p14="http://schemas.microsoft.com/office/powerpoint/2010/main" val="4220445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5D6DC9-78B3-47D7-AE0A-F57E5F4D5D49}" type="datetimeFigureOut">
              <a:rPr lang="en-US" smtClean="0"/>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BBB210-2971-4707-99CE-BFCB26B02735}" type="slidenum">
              <a:rPr lang="en-US" smtClean="0"/>
              <a:t>‹#›</a:t>
            </a:fld>
            <a:endParaRPr lang="en-US"/>
          </a:p>
        </p:txBody>
      </p:sp>
    </p:spTree>
    <p:extLst>
      <p:ext uri="{BB962C8B-B14F-4D97-AF65-F5344CB8AC3E}">
        <p14:creationId xmlns:p14="http://schemas.microsoft.com/office/powerpoint/2010/main" val="14645321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5D6DC9-78B3-47D7-AE0A-F57E5F4D5D49}" type="datetimeFigureOut">
              <a:rPr lang="en-US" smtClean="0"/>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BBB210-2971-4707-99CE-BFCB26B02735}" type="slidenum">
              <a:rPr lang="en-US" smtClean="0"/>
              <a:t>‹#›</a:t>
            </a:fld>
            <a:endParaRPr lang="en-US"/>
          </a:p>
        </p:txBody>
      </p:sp>
    </p:spTree>
    <p:extLst>
      <p:ext uri="{BB962C8B-B14F-4D97-AF65-F5344CB8AC3E}">
        <p14:creationId xmlns:p14="http://schemas.microsoft.com/office/powerpoint/2010/main" val="32219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45D6DC9-78B3-47D7-AE0A-F57E5F4D5D49}" type="datetimeFigureOut">
              <a:rPr lang="en-US" smtClean="0"/>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BBB210-2971-4707-99CE-BFCB26B02735}" type="slidenum">
              <a:rPr lang="en-US" smtClean="0"/>
              <a:t>‹#›</a:t>
            </a:fld>
            <a:endParaRPr lang="en-US"/>
          </a:p>
        </p:txBody>
      </p:sp>
    </p:spTree>
    <p:extLst>
      <p:ext uri="{BB962C8B-B14F-4D97-AF65-F5344CB8AC3E}">
        <p14:creationId xmlns:p14="http://schemas.microsoft.com/office/powerpoint/2010/main" val="3676963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45D6DC9-78B3-47D7-AE0A-F57E5F4D5D49}" type="datetimeFigureOut">
              <a:rPr lang="en-US" smtClean="0"/>
              <a:t>3/12/2023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7BBB210-2971-4707-99CE-BFCB26B02735}" type="slidenum">
              <a:rPr lang="en-US" smtClean="0"/>
              <a:t>‹#›</a:t>
            </a:fld>
            <a:endParaRPr lang="en-US"/>
          </a:p>
        </p:txBody>
      </p:sp>
    </p:spTree>
    <p:extLst>
      <p:ext uri="{BB962C8B-B14F-4D97-AF65-F5344CB8AC3E}">
        <p14:creationId xmlns:p14="http://schemas.microsoft.com/office/powerpoint/2010/main" val="1536930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45D6DC9-78B3-47D7-AE0A-F57E5F4D5D49}" type="datetimeFigureOut">
              <a:rPr lang="en-US" smtClean="0"/>
              <a:t>3/12/2023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BBB210-2971-4707-99CE-BFCB26B02735}" type="slidenum">
              <a:rPr lang="en-US" smtClean="0"/>
              <a:t>‹#›</a:t>
            </a:fld>
            <a:endParaRPr lang="en-US"/>
          </a:p>
        </p:txBody>
      </p:sp>
    </p:spTree>
    <p:extLst>
      <p:ext uri="{BB962C8B-B14F-4D97-AF65-F5344CB8AC3E}">
        <p14:creationId xmlns:p14="http://schemas.microsoft.com/office/powerpoint/2010/main" val="487279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5D6DC9-78B3-47D7-AE0A-F57E5F4D5D49}" type="datetimeFigureOut">
              <a:rPr lang="en-US" smtClean="0"/>
              <a:t>3/12/2023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7BBB210-2971-4707-99CE-BFCB26B02735}" type="slidenum">
              <a:rPr lang="en-US" smtClean="0"/>
              <a:t>‹#›</a:t>
            </a:fld>
            <a:endParaRPr lang="en-US"/>
          </a:p>
        </p:txBody>
      </p:sp>
    </p:spTree>
    <p:extLst>
      <p:ext uri="{BB962C8B-B14F-4D97-AF65-F5344CB8AC3E}">
        <p14:creationId xmlns:p14="http://schemas.microsoft.com/office/powerpoint/2010/main" val="4409434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45D6DC9-78B3-47D7-AE0A-F57E5F4D5D49}" type="datetimeFigureOut">
              <a:rPr lang="en-US" smtClean="0"/>
              <a:t>3/12/2023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7BBB210-2971-4707-99CE-BFCB26B02735}" type="slidenum">
              <a:rPr lang="en-US" smtClean="0"/>
              <a:t>‹#›</a:t>
            </a:fld>
            <a:endParaRPr lang="en-US"/>
          </a:p>
        </p:txBody>
      </p:sp>
    </p:spTree>
    <p:extLst>
      <p:ext uri="{BB962C8B-B14F-4D97-AF65-F5344CB8AC3E}">
        <p14:creationId xmlns:p14="http://schemas.microsoft.com/office/powerpoint/2010/main" val="222167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45D6DC9-78B3-47D7-AE0A-F57E5F4D5D49}" type="datetimeFigureOut">
              <a:rPr lang="en-US" smtClean="0"/>
              <a:t>3/12/2023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7BBB210-2971-4707-99CE-BFCB26B02735}" type="slidenum">
              <a:rPr lang="en-US" smtClean="0"/>
              <a:t>‹#›</a:t>
            </a:fld>
            <a:endParaRPr lang="en-US"/>
          </a:p>
        </p:txBody>
      </p:sp>
    </p:spTree>
    <p:extLst>
      <p:ext uri="{BB962C8B-B14F-4D97-AF65-F5344CB8AC3E}">
        <p14:creationId xmlns:p14="http://schemas.microsoft.com/office/powerpoint/2010/main" val="2052735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45D6DC9-78B3-47D7-AE0A-F57E5F4D5D49}" type="datetimeFigureOut">
              <a:rPr lang="en-US" smtClean="0"/>
              <a:t>3/12/2023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BBB210-2971-4707-99CE-BFCB26B02735}" type="slidenum">
              <a:rPr lang="en-US" smtClean="0"/>
              <a:t>‹#›</a:t>
            </a:fld>
            <a:endParaRPr lang="en-US"/>
          </a:p>
        </p:txBody>
      </p:sp>
    </p:spTree>
    <p:extLst>
      <p:ext uri="{BB962C8B-B14F-4D97-AF65-F5344CB8AC3E}">
        <p14:creationId xmlns:p14="http://schemas.microsoft.com/office/powerpoint/2010/main" val="33368106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645D6DC9-78B3-47D7-AE0A-F57E5F4D5D49}" type="datetimeFigureOut">
              <a:rPr lang="en-US" smtClean="0"/>
              <a:t>3/12/2023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7BBB210-2971-4707-99CE-BFCB26B02735}" type="slidenum">
              <a:rPr lang="en-US" smtClean="0"/>
              <a:t>‹#›</a:t>
            </a:fld>
            <a:endParaRPr lang="en-US"/>
          </a:p>
        </p:txBody>
      </p:sp>
    </p:spTree>
    <p:extLst>
      <p:ext uri="{BB962C8B-B14F-4D97-AF65-F5344CB8AC3E}">
        <p14:creationId xmlns:p14="http://schemas.microsoft.com/office/powerpoint/2010/main" val="20688147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645D6DC9-78B3-47D7-AE0A-F57E5F4D5D49}" type="datetimeFigureOut">
              <a:rPr lang="en-US" smtClean="0"/>
              <a:t>3/12/2023</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C7BBB210-2971-4707-99CE-BFCB26B02735}" type="slidenum">
              <a:rPr lang="en-US" smtClean="0"/>
              <a:t>‹#›</a:t>
            </a:fld>
            <a:endParaRPr lang="en-US"/>
          </a:p>
        </p:txBody>
      </p:sp>
    </p:spTree>
    <p:extLst>
      <p:ext uri="{BB962C8B-B14F-4D97-AF65-F5344CB8AC3E}">
        <p14:creationId xmlns:p14="http://schemas.microsoft.com/office/powerpoint/2010/main" val="373637543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sv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0670282-537E-415B-B3B2-463F71E18FDA}"/>
              </a:ext>
            </a:extLst>
          </p:cNvPr>
          <p:cNvSpPr/>
          <p:nvPr/>
        </p:nvSpPr>
        <p:spPr>
          <a:xfrm>
            <a:off x="8320446" y="123463"/>
            <a:ext cx="26681471" cy="46607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US" sz="9818">
              <a:solidFill>
                <a:schemeClr val="tx1"/>
              </a:solidFill>
            </a:endParaRPr>
          </a:p>
          <a:p>
            <a:pPr algn="ctr"/>
            <a:endParaRPr lang="en-US" sz="9818">
              <a:solidFill>
                <a:schemeClr val="tx1"/>
              </a:solidFill>
            </a:endParaRPr>
          </a:p>
          <a:p>
            <a:pPr algn="ctr"/>
            <a:r>
              <a:rPr lang="en-US" sz="9800">
                <a:solidFill>
                  <a:schemeClr val="tx1"/>
                </a:solidFill>
              </a:rPr>
              <a:t>Cyber Risk Assessment Tool</a:t>
            </a:r>
            <a:endParaRPr lang="en-US">
              <a:solidFill>
                <a:schemeClr val="tx1"/>
              </a:solidFill>
            </a:endParaRPr>
          </a:p>
          <a:p>
            <a:pPr algn="ctr"/>
            <a:r>
              <a:rPr lang="en-US" sz="4800">
                <a:solidFill>
                  <a:schemeClr val="tx1"/>
                </a:solidFill>
                <a:cs typeface="Calibri"/>
              </a:rPr>
              <a:t>Cyber Risk Assessment Team</a:t>
            </a:r>
          </a:p>
          <a:p>
            <a:pPr algn="ctr"/>
            <a:r>
              <a:rPr lang="en-US" sz="4800">
                <a:solidFill>
                  <a:schemeClr val="tx1"/>
                </a:solidFill>
                <a:cs typeface="Calibri"/>
              </a:rPr>
              <a:t>Client: Eric Brown, Faculty Advisor: </a:t>
            </a:r>
            <a:r>
              <a:rPr lang="en-US" sz="4800" err="1">
                <a:solidFill>
                  <a:schemeClr val="tx1"/>
                </a:solidFill>
                <a:cs typeface="Calibri"/>
              </a:rPr>
              <a:t>Sharanya</a:t>
            </a:r>
            <a:r>
              <a:rPr lang="en-US" sz="4800">
                <a:solidFill>
                  <a:schemeClr val="tx1"/>
                </a:solidFill>
                <a:cs typeface="Calibri"/>
              </a:rPr>
              <a:t> </a:t>
            </a:r>
            <a:r>
              <a:rPr lang="en-US" sz="4800" err="1">
                <a:solidFill>
                  <a:schemeClr val="tx1"/>
                </a:solidFill>
                <a:cs typeface="Calibri"/>
              </a:rPr>
              <a:t>Aavunoori</a:t>
            </a:r>
            <a:endParaRPr lang="en-US" sz="4800">
              <a:solidFill>
                <a:schemeClr val="tx1"/>
              </a:solidFill>
              <a:cs typeface="Calibri"/>
            </a:endParaRPr>
          </a:p>
          <a:p>
            <a:pPr algn="ctr"/>
            <a:r>
              <a:rPr lang="en-US" sz="4800">
                <a:solidFill>
                  <a:schemeClr val="tx1"/>
                </a:solidFill>
              </a:rPr>
              <a:t>CEROC (Cybersecurity Education Research &amp; Outreach Center)</a:t>
            </a:r>
            <a:endParaRPr lang="en-US" sz="4800">
              <a:solidFill>
                <a:schemeClr val="tx1"/>
              </a:solidFill>
              <a:cs typeface="Calibri"/>
            </a:endParaRPr>
          </a:p>
          <a:p>
            <a:pPr algn="ctr"/>
            <a:r>
              <a:rPr lang="en-US" sz="4800">
                <a:solidFill>
                  <a:schemeClr val="tx1"/>
                </a:solidFill>
              </a:rPr>
              <a:t>Department of Computer Science, Tennessee Technological University </a:t>
            </a:r>
            <a:endParaRPr lang="en-US" sz="4800">
              <a:solidFill>
                <a:schemeClr val="tx1"/>
              </a:solidFill>
              <a:cs typeface="Calibri"/>
            </a:endParaRPr>
          </a:p>
          <a:p>
            <a:pPr algn="ctr"/>
            <a:endParaRPr lang="en-US" sz="6546">
              <a:solidFill>
                <a:schemeClr val="tx1"/>
              </a:solidFill>
            </a:endParaRPr>
          </a:p>
          <a:p>
            <a:pPr algn="ctr"/>
            <a:endParaRPr lang="en-US" sz="9818">
              <a:solidFill>
                <a:schemeClr val="tx1"/>
              </a:solidFill>
            </a:endParaRPr>
          </a:p>
        </p:txBody>
      </p:sp>
      <p:sp>
        <p:nvSpPr>
          <p:cNvPr id="12" name="Rectangle 11">
            <a:extLst>
              <a:ext uri="{FF2B5EF4-FFF2-40B4-BE49-F238E27FC236}">
                <a16:creationId xmlns:a16="http://schemas.microsoft.com/office/drawing/2014/main" id="{33E58224-1609-485A-B984-FA609F033AD6}"/>
              </a:ext>
            </a:extLst>
          </p:cNvPr>
          <p:cNvSpPr/>
          <p:nvPr/>
        </p:nvSpPr>
        <p:spPr>
          <a:xfrm>
            <a:off x="856871" y="5986488"/>
            <a:ext cx="14075220" cy="6149630"/>
          </a:xfrm>
          <a:prstGeom prst="rect">
            <a:avLst/>
          </a:prstGeom>
          <a:solidFill>
            <a:srgbClr val="CCCC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4000" dirty="0">
              <a:solidFill>
                <a:schemeClr val="tx1"/>
              </a:solidFill>
              <a:cs typeface="Calibri"/>
            </a:endParaRPr>
          </a:p>
          <a:p>
            <a:pPr algn="just"/>
            <a:endParaRPr lang="en-US" sz="4000" dirty="0">
              <a:solidFill>
                <a:schemeClr val="tx1"/>
              </a:solidFill>
              <a:cs typeface="Calibri"/>
            </a:endParaRPr>
          </a:p>
          <a:p>
            <a:pPr algn="just"/>
            <a:endParaRPr lang="en-US" sz="4000" dirty="0">
              <a:solidFill>
                <a:schemeClr val="tx1"/>
              </a:solidFill>
              <a:cs typeface="Calibri"/>
            </a:endParaRPr>
          </a:p>
          <a:p>
            <a:pPr algn="just"/>
            <a:endParaRPr lang="en-US" sz="4000" dirty="0">
              <a:solidFill>
                <a:schemeClr val="tx1"/>
              </a:solidFill>
              <a:cs typeface="Calibri"/>
            </a:endParaRPr>
          </a:p>
          <a:p>
            <a:pPr algn="just"/>
            <a:endParaRPr lang="en-US" sz="4000" dirty="0">
              <a:solidFill>
                <a:schemeClr val="tx1"/>
              </a:solidFill>
              <a:cs typeface="Calibri"/>
            </a:endParaRPr>
          </a:p>
          <a:p>
            <a:pPr marL="571500" indent="-571500" algn="just">
              <a:buFont typeface="Arial" panose="020B0604020202020204" pitchFamily="34" charset="0"/>
              <a:buChar char="•"/>
            </a:pPr>
            <a:r>
              <a:rPr lang="en-US" sz="4000" dirty="0">
                <a:solidFill>
                  <a:schemeClr val="tx1"/>
                </a:solidFill>
                <a:cs typeface="Calibri"/>
              </a:rPr>
              <a:t>Our team acquired the developed and fully functional Cyber Risk Assessment Tool. The team was tasked with researching how to integrate the Cyber Risk Assessment Tool project with Microsoft SharePoint and Microsoft Office Suites tools.</a:t>
            </a:r>
          </a:p>
          <a:p>
            <a:pPr algn="just"/>
            <a:endParaRPr lang="en-US" sz="4000" dirty="0">
              <a:solidFill>
                <a:schemeClr val="tx1"/>
              </a:solidFill>
              <a:cs typeface="Calibri"/>
            </a:endParaRPr>
          </a:p>
          <a:p>
            <a:pPr marL="571500" indent="-571500" algn="just">
              <a:buFont typeface="Arial" panose="020B0604020202020204" pitchFamily="34" charset="0"/>
              <a:buChar char="•"/>
            </a:pPr>
            <a:r>
              <a:rPr lang="en-US" sz="4000" dirty="0">
                <a:solidFill>
                  <a:schemeClr val="tx1"/>
                </a:solidFill>
                <a:cs typeface="Calibri"/>
              </a:rPr>
              <a:t>This tool will fill a gap in automation for CEROC and the Risk</a:t>
            </a:r>
            <a:r>
              <a:rPr lang="en-US" sz="4000" dirty="0">
                <a:solidFill>
                  <a:schemeClr val="tx1"/>
                </a:solidFill>
              </a:rPr>
              <a:t> </a:t>
            </a:r>
            <a:r>
              <a:rPr lang="en-US" sz="4000" dirty="0">
                <a:solidFill>
                  <a:schemeClr val="tx1"/>
                </a:solidFill>
                <a:cs typeface="Calibri"/>
              </a:rPr>
              <a:t>evaluation process. A once mostly hand-written process has been moved over to an online platform with features we hope will make the process more efficient.</a:t>
            </a: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cs typeface="Calibri"/>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a:p>
            <a:pPr algn="just"/>
            <a:endParaRPr lang="en-US" sz="3200" dirty="0">
              <a:solidFill>
                <a:schemeClr val="tx1"/>
              </a:solidFill>
            </a:endParaRPr>
          </a:p>
        </p:txBody>
      </p:sp>
      <p:sp>
        <p:nvSpPr>
          <p:cNvPr id="14" name="Rectangle 13">
            <a:extLst>
              <a:ext uri="{FF2B5EF4-FFF2-40B4-BE49-F238E27FC236}">
                <a16:creationId xmlns:a16="http://schemas.microsoft.com/office/drawing/2014/main" id="{C53EE93A-77F4-450E-89BC-094C77328A81}"/>
              </a:ext>
            </a:extLst>
          </p:cNvPr>
          <p:cNvSpPr/>
          <p:nvPr/>
        </p:nvSpPr>
        <p:spPr>
          <a:xfrm>
            <a:off x="856871" y="5095621"/>
            <a:ext cx="14075220" cy="900510"/>
          </a:xfrm>
          <a:prstGeom prst="rect">
            <a:avLst/>
          </a:prstGeom>
          <a:solidFill>
            <a:srgbClr val="4F29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36" b="1"/>
              <a:t>Introduction</a:t>
            </a:r>
          </a:p>
        </p:txBody>
      </p:sp>
      <p:sp>
        <p:nvSpPr>
          <p:cNvPr id="17" name="Rectangle 16">
            <a:extLst>
              <a:ext uri="{FF2B5EF4-FFF2-40B4-BE49-F238E27FC236}">
                <a16:creationId xmlns:a16="http://schemas.microsoft.com/office/drawing/2014/main" id="{0F7E0031-9697-4313-9F6A-D7A58A3FD7A7}"/>
              </a:ext>
            </a:extLst>
          </p:cNvPr>
          <p:cNvSpPr/>
          <p:nvPr/>
        </p:nvSpPr>
        <p:spPr>
          <a:xfrm>
            <a:off x="815706" y="19852505"/>
            <a:ext cx="13838907" cy="1079097"/>
          </a:xfrm>
          <a:prstGeom prst="rect">
            <a:avLst/>
          </a:prstGeom>
          <a:solidFill>
            <a:srgbClr val="4F29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36" b="1"/>
              <a:t>CEROC and Cyber Risk Assessment Background</a:t>
            </a:r>
          </a:p>
        </p:txBody>
      </p:sp>
      <p:sp>
        <p:nvSpPr>
          <p:cNvPr id="23" name="Rectangle 22">
            <a:extLst>
              <a:ext uri="{FF2B5EF4-FFF2-40B4-BE49-F238E27FC236}">
                <a16:creationId xmlns:a16="http://schemas.microsoft.com/office/drawing/2014/main" id="{5D001B47-D1FC-491A-9E91-38838267B694}"/>
              </a:ext>
            </a:extLst>
          </p:cNvPr>
          <p:cNvSpPr/>
          <p:nvPr/>
        </p:nvSpPr>
        <p:spPr>
          <a:xfrm>
            <a:off x="15333789" y="6004763"/>
            <a:ext cx="14747401" cy="26388910"/>
          </a:xfrm>
          <a:prstGeom prst="rect">
            <a:avLst/>
          </a:prstGeom>
          <a:solidFill>
            <a:srgbClr val="CC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948"/>
          </a:p>
        </p:txBody>
      </p:sp>
      <p:sp>
        <p:nvSpPr>
          <p:cNvPr id="24" name="Rectangle 23">
            <a:extLst>
              <a:ext uri="{FF2B5EF4-FFF2-40B4-BE49-F238E27FC236}">
                <a16:creationId xmlns:a16="http://schemas.microsoft.com/office/drawing/2014/main" id="{9DC76C97-991D-4931-BBC7-E469FC0DAD57}"/>
              </a:ext>
            </a:extLst>
          </p:cNvPr>
          <p:cNvSpPr/>
          <p:nvPr/>
        </p:nvSpPr>
        <p:spPr>
          <a:xfrm>
            <a:off x="15331066" y="5104253"/>
            <a:ext cx="14747401" cy="900510"/>
          </a:xfrm>
          <a:prstGeom prst="rect">
            <a:avLst/>
          </a:prstGeom>
          <a:solidFill>
            <a:srgbClr val="4F2984"/>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200" b="1"/>
              <a:t>Project Progress Weights and Priorities</a:t>
            </a:r>
          </a:p>
        </p:txBody>
      </p:sp>
      <p:sp>
        <p:nvSpPr>
          <p:cNvPr id="15" name="Rectangle 14">
            <a:extLst>
              <a:ext uri="{FF2B5EF4-FFF2-40B4-BE49-F238E27FC236}">
                <a16:creationId xmlns:a16="http://schemas.microsoft.com/office/drawing/2014/main" id="{C95F6DFE-8FF9-4C29-9BED-51213038572A}"/>
              </a:ext>
            </a:extLst>
          </p:cNvPr>
          <p:cNvSpPr/>
          <p:nvPr/>
        </p:nvSpPr>
        <p:spPr>
          <a:xfrm>
            <a:off x="30618307" y="5556854"/>
            <a:ext cx="12216532" cy="15828924"/>
          </a:xfrm>
          <a:prstGeom prst="rect">
            <a:avLst/>
          </a:prstGeom>
          <a:solidFill>
            <a:srgbClr val="CC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lgn="just">
              <a:buFont typeface="Arial" panose="020B0604020202020204" pitchFamily="34" charset="0"/>
              <a:buChar char="•"/>
            </a:pPr>
            <a:endParaRPr lang="en-US" sz="3200">
              <a:solidFill>
                <a:schemeClr val="tx1"/>
              </a:solidFill>
            </a:endParaRPr>
          </a:p>
          <a:p>
            <a:pPr algn="just"/>
            <a:endParaRPr lang="en-US" sz="3200">
              <a:solidFill>
                <a:schemeClr val="tx1"/>
              </a:solidFill>
            </a:endParaRPr>
          </a:p>
        </p:txBody>
      </p:sp>
      <p:sp>
        <p:nvSpPr>
          <p:cNvPr id="25" name="Rectangle 24">
            <a:extLst>
              <a:ext uri="{FF2B5EF4-FFF2-40B4-BE49-F238E27FC236}">
                <a16:creationId xmlns:a16="http://schemas.microsoft.com/office/drawing/2014/main" id="{9916D51F-D5FD-4434-8A78-13FA6946FD14}"/>
              </a:ext>
            </a:extLst>
          </p:cNvPr>
          <p:cNvSpPr/>
          <p:nvPr/>
        </p:nvSpPr>
        <p:spPr>
          <a:xfrm>
            <a:off x="30584118" y="5108080"/>
            <a:ext cx="12219115" cy="896683"/>
          </a:xfrm>
          <a:prstGeom prst="rect">
            <a:avLst/>
          </a:prstGeom>
          <a:solidFill>
            <a:srgbClr val="4F29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40" b="1"/>
              <a:t>Microsoft SharePoint Automation</a:t>
            </a:r>
            <a:endParaRPr lang="en-US"/>
          </a:p>
        </p:txBody>
      </p:sp>
      <p:sp>
        <p:nvSpPr>
          <p:cNvPr id="32" name="Rectangle 31">
            <a:extLst>
              <a:ext uri="{FF2B5EF4-FFF2-40B4-BE49-F238E27FC236}">
                <a16:creationId xmlns:a16="http://schemas.microsoft.com/office/drawing/2014/main" id="{96F2A636-220B-4113-9CEC-EE806D60787C}"/>
              </a:ext>
            </a:extLst>
          </p:cNvPr>
          <p:cNvSpPr/>
          <p:nvPr/>
        </p:nvSpPr>
        <p:spPr>
          <a:xfrm>
            <a:off x="31203622" y="21944477"/>
            <a:ext cx="11723708" cy="56114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just"/>
            <a:r>
              <a:rPr lang="en-US" sz="3200">
                <a:solidFill>
                  <a:schemeClr val="tx1"/>
                </a:solidFill>
              </a:rPr>
              <a:t>.</a:t>
            </a:r>
            <a:endParaRPr lang="en-US" sz="3200">
              <a:solidFill>
                <a:schemeClr val="tx1"/>
              </a:solidFill>
              <a:cs typeface="Calibri" panose="020F0502020204030204"/>
            </a:endParaRPr>
          </a:p>
        </p:txBody>
      </p:sp>
      <p:sp>
        <p:nvSpPr>
          <p:cNvPr id="34" name="Rectangle 33">
            <a:extLst>
              <a:ext uri="{FF2B5EF4-FFF2-40B4-BE49-F238E27FC236}">
                <a16:creationId xmlns:a16="http://schemas.microsoft.com/office/drawing/2014/main" id="{3061514C-96AF-417A-8398-54A4D78A27FD}"/>
              </a:ext>
            </a:extLst>
          </p:cNvPr>
          <p:cNvSpPr/>
          <p:nvPr/>
        </p:nvSpPr>
        <p:spPr>
          <a:xfrm>
            <a:off x="30576406" y="20599148"/>
            <a:ext cx="12226827" cy="855661"/>
          </a:xfrm>
          <a:prstGeom prst="rect">
            <a:avLst/>
          </a:prstGeom>
          <a:solidFill>
            <a:srgbClr val="4F29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40" b="1">
                <a:solidFill>
                  <a:schemeClr val="bg1"/>
                </a:solidFill>
              </a:rPr>
              <a:t>Conclusions</a:t>
            </a:r>
          </a:p>
        </p:txBody>
      </p:sp>
      <p:sp>
        <p:nvSpPr>
          <p:cNvPr id="41" name="Rectangle 40">
            <a:extLst>
              <a:ext uri="{FF2B5EF4-FFF2-40B4-BE49-F238E27FC236}">
                <a16:creationId xmlns:a16="http://schemas.microsoft.com/office/drawing/2014/main" id="{4EF900A7-5C64-4FEA-8A8A-45696979FA99}"/>
              </a:ext>
            </a:extLst>
          </p:cNvPr>
          <p:cNvSpPr/>
          <p:nvPr/>
        </p:nvSpPr>
        <p:spPr>
          <a:xfrm>
            <a:off x="30565952" y="25861860"/>
            <a:ext cx="12189686" cy="702196"/>
          </a:xfrm>
          <a:prstGeom prst="rect">
            <a:avLst/>
          </a:prstGeom>
          <a:solidFill>
            <a:srgbClr val="4F29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40" b="1">
                <a:solidFill>
                  <a:schemeClr val="bg1"/>
                </a:solidFill>
              </a:rPr>
              <a:t>Acknowledgments</a:t>
            </a:r>
          </a:p>
        </p:txBody>
      </p:sp>
      <p:sp>
        <p:nvSpPr>
          <p:cNvPr id="8" name="Rectangle 7">
            <a:extLst>
              <a:ext uri="{FF2B5EF4-FFF2-40B4-BE49-F238E27FC236}">
                <a16:creationId xmlns:a16="http://schemas.microsoft.com/office/drawing/2014/main" id="{1DE79E92-928F-C09E-354C-67DE50315683}"/>
              </a:ext>
            </a:extLst>
          </p:cNvPr>
          <p:cNvSpPr/>
          <p:nvPr/>
        </p:nvSpPr>
        <p:spPr>
          <a:xfrm>
            <a:off x="933684" y="13661131"/>
            <a:ext cx="13752004" cy="5725763"/>
          </a:xfrm>
          <a:prstGeom prst="rect">
            <a:avLst/>
          </a:prstGeom>
          <a:solidFill>
            <a:srgbClr val="CCCCFF"/>
          </a:solidFill>
          <a:ln>
            <a:solidFill>
              <a:schemeClr val="bg1"/>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endParaRPr lang="en-US" sz="3600">
              <a:cs typeface="Calibri"/>
            </a:endParaRPr>
          </a:p>
          <a:p>
            <a:endParaRPr lang="en-US" sz="3600"/>
          </a:p>
          <a:p>
            <a:endParaRPr lang="en-US" sz="3600"/>
          </a:p>
          <a:p>
            <a:endParaRPr lang="en-US" sz="3600"/>
          </a:p>
          <a:p>
            <a:endParaRPr lang="en-US" sz="3600"/>
          </a:p>
        </p:txBody>
      </p:sp>
      <p:sp>
        <p:nvSpPr>
          <p:cNvPr id="9" name="Rectangle 8">
            <a:extLst>
              <a:ext uri="{FF2B5EF4-FFF2-40B4-BE49-F238E27FC236}">
                <a16:creationId xmlns:a16="http://schemas.microsoft.com/office/drawing/2014/main" id="{40A7DF7C-4E6D-17B8-D3BD-6B1FB2782A45}"/>
              </a:ext>
            </a:extLst>
          </p:cNvPr>
          <p:cNvSpPr/>
          <p:nvPr/>
        </p:nvSpPr>
        <p:spPr>
          <a:xfrm>
            <a:off x="1010984" y="12553739"/>
            <a:ext cx="13643629" cy="1177002"/>
          </a:xfrm>
          <a:prstGeom prst="rect">
            <a:avLst/>
          </a:prstGeom>
          <a:solidFill>
            <a:srgbClr val="4F29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240" b="1"/>
              <a:t>Team</a:t>
            </a:r>
            <a:r>
              <a:rPr lang="en-US" sz="4800"/>
              <a:t> </a:t>
            </a:r>
          </a:p>
        </p:txBody>
      </p:sp>
      <p:sp>
        <p:nvSpPr>
          <p:cNvPr id="28" name="Rectangle 27">
            <a:extLst>
              <a:ext uri="{FF2B5EF4-FFF2-40B4-BE49-F238E27FC236}">
                <a16:creationId xmlns:a16="http://schemas.microsoft.com/office/drawing/2014/main" id="{667AAA16-B1F7-6138-1F43-EEF0412B92BC}"/>
              </a:ext>
            </a:extLst>
          </p:cNvPr>
          <p:cNvSpPr/>
          <p:nvPr/>
        </p:nvSpPr>
        <p:spPr>
          <a:xfrm>
            <a:off x="15328291" y="9636635"/>
            <a:ext cx="14746366" cy="929218"/>
          </a:xfrm>
          <a:prstGeom prst="rect">
            <a:avLst/>
          </a:prstGeom>
          <a:solidFill>
            <a:srgbClr val="4F2984"/>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240" b="1"/>
              <a:t>Agile Sprint Board Overview</a:t>
            </a:r>
          </a:p>
        </p:txBody>
      </p:sp>
      <p:sp>
        <p:nvSpPr>
          <p:cNvPr id="42" name="Rectangle 41">
            <a:extLst>
              <a:ext uri="{FF2B5EF4-FFF2-40B4-BE49-F238E27FC236}">
                <a16:creationId xmlns:a16="http://schemas.microsoft.com/office/drawing/2014/main" id="{661E5A51-96DF-CC3E-BD67-D46595BAB837}"/>
              </a:ext>
            </a:extLst>
          </p:cNvPr>
          <p:cNvSpPr/>
          <p:nvPr/>
        </p:nvSpPr>
        <p:spPr>
          <a:xfrm>
            <a:off x="15335210" y="18741960"/>
            <a:ext cx="14744558" cy="1028642"/>
          </a:xfrm>
          <a:prstGeom prst="rect">
            <a:avLst/>
          </a:prstGeom>
          <a:solidFill>
            <a:srgbClr val="4F2984"/>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240" b="1"/>
              <a:t>Burn-up/Burn-down Charts </a:t>
            </a:r>
          </a:p>
        </p:txBody>
      </p:sp>
      <p:sp>
        <p:nvSpPr>
          <p:cNvPr id="18" name="TextBox 17">
            <a:extLst>
              <a:ext uri="{FF2B5EF4-FFF2-40B4-BE49-F238E27FC236}">
                <a16:creationId xmlns:a16="http://schemas.microsoft.com/office/drawing/2014/main" id="{B246B885-532C-76BD-5911-55C946937233}"/>
              </a:ext>
            </a:extLst>
          </p:cNvPr>
          <p:cNvSpPr txBox="1"/>
          <p:nvPr/>
        </p:nvSpPr>
        <p:spPr>
          <a:xfrm>
            <a:off x="30567373" y="21460655"/>
            <a:ext cx="12235860" cy="4401205"/>
          </a:xfrm>
          <a:prstGeom prst="rect">
            <a:avLst/>
          </a:prstGeom>
          <a:solidFill>
            <a:srgbClr val="CCCCFF"/>
          </a:solidFill>
        </p:spPr>
        <p:txBody>
          <a:bodyPr wrap="square" lIns="91440" tIns="45720" rIns="91440" bIns="45720" rtlCol="0" anchor="t">
            <a:spAutoFit/>
          </a:bodyPr>
          <a:lstStyle/>
          <a:p>
            <a:pPr marL="571500" indent="-571500">
              <a:buFont typeface="Arial" panose="020B0604020202020204" pitchFamily="34" charset="0"/>
              <a:buChar char="•"/>
            </a:pPr>
            <a:r>
              <a:rPr lang="en-US" sz="4000">
                <a:cs typeface="Calibri"/>
              </a:rPr>
              <a:t>Overall, this project provided the team with a rewarding experience and introduction to the Microsoft Office Suite—as well as working in an Agile environment. During future iterations of this project, the use of Power Automate Premium features and SQL integration could continue to streamline the Risk Evaluation Process</a:t>
            </a:r>
          </a:p>
        </p:txBody>
      </p:sp>
      <p:sp>
        <p:nvSpPr>
          <p:cNvPr id="20" name="TextBox 19">
            <a:extLst>
              <a:ext uri="{FF2B5EF4-FFF2-40B4-BE49-F238E27FC236}">
                <a16:creationId xmlns:a16="http://schemas.microsoft.com/office/drawing/2014/main" id="{3D6994D9-279B-F462-0265-7F6F60FB23C4}"/>
              </a:ext>
            </a:extLst>
          </p:cNvPr>
          <p:cNvSpPr txBox="1"/>
          <p:nvPr/>
        </p:nvSpPr>
        <p:spPr>
          <a:xfrm>
            <a:off x="30584118" y="26552968"/>
            <a:ext cx="12189687" cy="2997744"/>
          </a:xfrm>
          <a:prstGeom prst="rect">
            <a:avLst/>
          </a:prstGeom>
          <a:solidFill>
            <a:srgbClr val="CCCCFF"/>
          </a:solidFill>
        </p:spPr>
        <p:txBody>
          <a:bodyPr wrap="square" lIns="91440" tIns="45720" rIns="91440" bIns="45720" rtlCol="0" anchor="t">
            <a:spAutoFit/>
          </a:bodyPr>
          <a:lstStyle/>
          <a:p>
            <a:pPr algn="ctr">
              <a:lnSpc>
                <a:spcPct val="120000"/>
              </a:lnSpc>
            </a:pPr>
            <a:r>
              <a:rPr lang="en-US" sz="4000">
                <a:ea typeface="+mn-lt"/>
                <a:cs typeface="+mn-lt"/>
              </a:rPr>
              <a:t>Eric Brown – Client</a:t>
            </a:r>
          </a:p>
          <a:p>
            <a:pPr algn="ctr">
              <a:lnSpc>
                <a:spcPct val="120000"/>
              </a:lnSpc>
            </a:pPr>
            <a:r>
              <a:rPr lang="en-US" sz="4000">
                <a:ea typeface="+mn-lt"/>
                <a:cs typeface="+mn-lt"/>
              </a:rPr>
              <a:t>Sharanya </a:t>
            </a:r>
            <a:r>
              <a:rPr lang="en-US" sz="4000" err="1">
                <a:ea typeface="+mn-lt"/>
                <a:cs typeface="+mn-lt"/>
              </a:rPr>
              <a:t>Aavunoori</a:t>
            </a:r>
            <a:r>
              <a:rPr lang="en-US" sz="4000">
                <a:ea typeface="+mn-lt"/>
                <a:cs typeface="+mn-lt"/>
              </a:rPr>
              <a:t>  – Faculty Advisor</a:t>
            </a:r>
          </a:p>
          <a:p>
            <a:pPr algn="ctr">
              <a:lnSpc>
                <a:spcPct val="120000"/>
              </a:lnSpc>
            </a:pPr>
            <a:r>
              <a:rPr lang="en-US" sz="4000">
                <a:ea typeface="+mn-lt"/>
                <a:cs typeface="+mn-lt"/>
              </a:rPr>
              <a:t>CEROC</a:t>
            </a:r>
          </a:p>
          <a:p>
            <a:pPr algn="ctr">
              <a:lnSpc>
                <a:spcPct val="120000"/>
              </a:lnSpc>
            </a:pPr>
            <a:r>
              <a:rPr lang="en-US" sz="4000">
                <a:ea typeface="+mn-lt"/>
                <a:cs typeface="+mn-lt"/>
              </a:rPr>
              <a:t>The Department of Energy</a:t>
            </a:r>
            <a:endParaRPr lang="en-US"/>
          </a:p>
        </p:txBody>
      </p:sp>
      <p:pic>
        <p:nvPicPr>
          <p:cNvPr id="22" name="Picture 25" descr="Chart, line chart&#10;&#10;Description automatically generated">
            <a:extLst>
              <a:ext uri="{FF2B5EF4-FFF2-40B4-BE49-F238E27FC236}">
                <a16:creationId xmlns:a16="http://schemas.microsoft.com/office/drawing/2014/main" id="{008BDA16-B0E2-831F-9181-ADDD5AA2D63D}"/>
              </a:ext>
            </a:extLst>
          </p:cNvPr>
          <p:cNvPicPr>
            <a:picLocks noChangeAspect="1"/>
          </p:cNvPicPr>
          <p:nvPr/>
        </p:nvPicPr>
        <p:blipFill>
          <a:blip r:embed="rId3"/>
          <a:stretch>
            <a:fillRect/>
          </a:stretch>
        </p:blipFill>
        <p:spPr>
          <a:xfrm>
            <a:off x="16271299" y="20135744"/>
            <a:ext cx="5943600" cy="2790825"/>
          </a:xfrm>
          <a:prstGeom prst="rect">
            <a:avLst/>
          </a:prstGeom>
          <a:ln w="28575">
            <a:solidFill>
              <a:schemeClr val="tx1"/>
            </a:solidFill>
          </a:ln>
        </p:spPr>
      </p:pic>
      <p:pic>
        <p:nvPicPr>
          <p:cNvPr id="26" name="Picture 28" descr="Chart, line chart&#10;&#10;Description automatically generated">
            <a:extLst>
              <a:ext uri="{FF2B5EF4-FFF2-40B4-BE49-F238E27FC236}">
                <a16:creationId xmlns:a16="http://schemas.microsoft.com/office/drawing/2014/main" id="{69A015B4-738A-0C27-BBAA-66B3F72B6DE1}"/>
              </a:ext>
            </a:extLst>
          </p:cNvPr>
          <p:cNvPicPr>
            <a:picLocks noChangeAspect="1"/>
          </p:cNvPicPr>
          <p:nvPr/>
        </p:nvPicPr>
        <p:blipFill>
          <a:blip r:embed="rId4"/>
          <a:stretch>
            <a:fillRect/>
          </a:stretch>
        </p:blipFill>
        <p:spPr>
          <a:xfrm>
            <a:off x="23265766" y="20069069"/>
            <a:ext cx="5943600" cy="2857500"/>
          </a:xfrm>
          <a:prstGeom prst="rect">
            <a:avLst/>
          </a:prstGeom>
          <a:ln w="28575">
            <a:solidFill>
              <a:schemeClr val="tx1"/>
            </a:solidFill>
          </a:ln>
        </p:spPr>
      </p:pic>
      <p:pic>
        <p:nvPicPr>
          <p:cNvPr id="30" name="Picture 30" descr="Table&#10;&#10;Description automatically generated">
            <a:extLst>
              <a:ext uri="{FF2B5EF4-FFF2-40B4-BE49-F238E27FC236}">
                <a16:creationId xmlns:a16="http://schemas.microsoft.com/office/drawing/2014/main" id="{AF687050-2AC1-D95F-482D-9A1E76ED4BFC}"/>
              </a:ext>
            </a:extLst>
          </p:cNvPr>
          <p:cNvPicPr>
            <a:picLocks noChangeAspect="1"/>
          </p:cNvPicPr>
          <p:nvPr/>
        </p:nvPicPr>
        <p:blipFill>
          <a:blip r:embed="rId5"/>
          <a:stretch>
            <a:fillRect/>
          </a:stretch>
        </p:blipFill>
        <p:spPr>
          <a:xfrm>
            <a:off x="17024020" y="11177160"/>
            <a:ext cx="4420106" cy="5400643"/>
          </a:xfrm>
          <a:prstGeom prst="rect">
            <a:avLst/>
          </a:prstGeom>
        </p:spPr>
      </p:pic>
      <p:pic>
        <p:nvPicPr>
          <p:cNvPr id="31" name="Picture 32" descr="Graphical user interface&#10;&#10;Description automatically generated">
            <a:extLst>
              <a:ext uri="{FF2B5EF4-FFF2-40B4-BE49-F238E27FC236}">
                <a16:creationId xmlns:a16="http://schemas.microsoft.com/office/drawing/2014/main" id="{90099AEE-F704-0402-4AA6-0F9CF361151B}"/>
              </a:ext>
            </a:extLst>
          </p:cNvPr>
          <p:cNvPicPr>
            <a:picLocks noChangeAspect="1"/>
          </p:cNvPicPr>
          <p:nvPr/>
        </p:nvPicPr>
        <p:blipFill>
          <a:blip r:embed="rId6"/>
          <a:stretch>
            <a:fillRect/>
          </a:stretch>
        </p:blipFill>
        <p:spPr>
          <a:xfrm>
            <a:off x="22214899" y="11283406"/>
            <a:ext cx="5320718" cy="5207820"/>
          </a:xfrm>
          <a:prstGeom prst="rect">
            <a:avLst/>
          </a:prstGeom>
        </p:spPr>
      </p:pic>
      <p:sp>
        <p:nvSpPr>
          <p:cNvPr id="33" name="Oval 32">
            <a:extLst>
              <a:ext uri="{FF2B5EF4-FFF2-40B4-BE49-F238E27FC236}">
                <a16:creationId xmlns:a16="http://schemas.microsoft.com/office/drawing/2014/main" id="{097A6140-8053-31F6-5371-9F0217307C0D}"/>
              </a:ext>
            </a:extLst>
          </p:cNvPr>
          <p:cNvSpPr/>
          <p:nvPr/>
        </p:nvSpPr>
        <p:spPr>
          <a:xfrm>
            <a:off x="15660432" y="7030695"/>
            <a:ext cx="2014237" cy="1227725"/>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cs typeface="Calibri"/>
              </a:rPr>
              <a:t>4</a:t>
            </a:r>
            <a:endParaRPr lang="en-US">
              <a:cs typeface="Calibri"/>
            </a:endParaRPr>
          </a:p>
        </p:txBody>
      </p:sp>
      <p:sp>
        <p:nvSpPr>
          <p:cNvPr id="36" name="Oval 35">
            <a:extLst>
              <a:ext uri="{FF2B5EF4-FFF2-40B4-BE49-F238E27FC236}">
                <a16:creationId xmlns:a16="http://schemas.microsoft.com/office/drawing/2014/main" id="{DD4999DE-5B0B-22E3-C0E7-1D5666148D1E}"/>
              </a:ext>
            </a:extLst>
          </p:cNvPr>
          <p:cNvSpPr/>
          <p:nvPr/>
        </p:nvSpPr>
        <p:spPr>
          <a:xfrm>
            <a:off x="17674669" y="7030695"/>
            <a:ext cx="2014237" cy="1227725"/>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cs typeface="Calibri"/>
              </a:rPr>
              <a:t>6</a:t>
            </a:r>
            <a:endParaRPr lang="en-US"/>
          </a:p>
        </p:txBody>
      </p:sp>
      <p:sp>
        <p:nvSpPr>
          <p:cNvPr id="38" name="Oval 37">
            <a:extLst>
              <a:ext uri="{FF2B5EF4-FFF2-40B4-BE49-F238E27FC236}">
                <a16:creationId xmlns:a16="http://schemas.microsoft.com/office/drawing/2014/main" id="{8F416EEF-8947-E904-4600-F847A39538ED}"/>
              </a:ext>
            </a:extLst>
          </p:cNvPr>
          <p:cNvSpPr/>
          <p:nvPr/>
        </p:nvSpPr>
        <p:spPr>
          <a:xfrm>
            <a:off x="19718480" y="7040707"/>
            <a:ext cx="2014237" cy="122772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4000">
                <a:cs typeface="Calibri"/>
              </a:rPr>
              <a:t>10</a:t>
            </a:r>
            <a:endParaRPr lang="en-US"/>
          </a:p>
        </p:txBody>
      </p:sp>
      <p:sp>
        <p:nvSpPr>
          <p:cNvPr id="39" name="Arrow: Right 38">
            <a:extLst>
              <a:ext uri="{FF2B5EF4-FFF2-40B4-BE49-F238E27FC236}">
                <a16:creationId xmlns:a16="http://schemas.microsoft.com/office/drawing/2014/main" id="{7DC903B9-B509-7195-6CBD-4525876A421C}"/>
              </a:ext>
            </a:extLst>
          </p:cNvPr>
          <p:cNvSpPr/>
          <p:nvPr/>
        </p:nvSpPr>
        <p:spPr>
          <a:xfrm>
            <a:off x="15824221" y="8388929"/>
            <a:ext cx="5831697" cy="748145"/>
          </a:xfrm>
          <a:prstGeom prst="righ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00">
              <a:cs typeface="Calibri"/>
            </a:endParaRPr>
          </a:p>
        </p:txBody>
      </p:sp>
      <p:sp>
        <p:nvSpPr>
          <p:cNvPr id="43" name="TextBox 42">
            <a:extLst>
              <a:ext uri="{FF2B5EF4-FFF2-40B4-BE49-F238E27FC236}">
                <a16:creationId xmlns:a16="http://schemas.microsoft.com/office/drawing/2014/main" id="{5588C9F6-1B41-85A5-61A4-DAF6D9DAF8E9}"/>
              </a:ext>
            </a:extLst>
          </p:cNvPr>
          <p:cNvSpPr txBox="1"/>
          <p:nvPr/>
        </p:nvSpPr>
        <p:spPr>
          <a:xfrm>
            <a:off x="22414187" y="6718325"/>
            <a:ext cx="6953916" cy="255454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cs typeface="Calibri"/>
              </a:rPr>
              <a:t>We used a sliding scale of weights ranging from 4 to 6 to 10 depending on the difficulty and importance of the task.</a:t>
            </a:r>
            <a:endParaRPr lang="en-US"/>
          </a:p>
        </p:txBody>
      </p:sp>
      <p:pic>
        <p:nvPicPr>
          <p:cNvPr id="44" name="Picture 45">
            <a:extLst>
              <a:ext uri="{FF2B5EF4-FFF2-40B4-BE49-F238E27FC236}">
                <a16:creationId xmlns:a16="http://schemas.microsoft.com/office/drawing/2014/main" id="{33806686-580E-7D16-07BE-561483FCC615}"/>
              </a:ext>
            </a:extLst>
          </p:cNvPr>
          <p:cNvPicPr>
            <a:picLocks noChangeAspect="1"/>
          </p:cNvPicPr>
          <p:nvPr/>
        </p:nvPicPr>
        <p:blipFill>
          <a:blip r:embed="rId7"/>
          <a:stretch>
            <a:fillRect/>
          </a:stretch>
        </p:blipFill>
        <p:spPr>
          <a:xfrm>
            <a:off x="8878633" y="14944753"/>
            <a:ext cx="5786936" cy="4435663"/>
          </a:xfrm>
          <a:prstGeom prst="rect">
            <a:avLst/>
          </a:prstGeom>
        </p:spPr>
      </p:pic>
      <p:sp>
        <p:nvSpPr>
          <p:cNvPr id="46" name="TextBox 45">
            <a:extLst>
              <a:ext uri="{FF2B5EF4-FFF2-40B4-BE49-F238E27FC236}">
                <a16:creationId xmlns:a16="http://schemas.microsoft.com/office/drawing/2014/main" id="{4B01F060-AA4D-6163-617B-7F78D5FC7517}"/>
              </a:ext>
            </a:extLst>
          </p:cNvPr>
          <p:cNvSpPr txBox="1"/>
          <p:nvPr/>
        </p:nvSpPr>
        <p:spPr>
          <a:xfrm>
            <a:off x="1068148" y="13766559"/>
            <a:ext cx="13682020" cy="440120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cs typeface="Calibri"/>
              </a:rPr>
              <a:t>Harris Wadley: Scrum Master, Team Lead</a:t>
            </a:r>
          </a:p>
          <a:p>
            <a:r>
              <a:rPr lang="en-US" sz="4000">
                <a:cs typeface="Calibri"/>
              </a:rPr>
              <a:t>Lindsay Malugin: Project Communicator, Developer</a:t>
            </a:r>
          </a:p>
          <a:p>
            <a:r>
              <a:rPr lang="en-US" sz="4000">
                <a:cs typeface="Calibri"/>
              </a:rPr>
              <a:t>Quincy Card: Developer, Research</a:t>
            </a:r>
          </a:p>
          <a:p>
            <a:r>
              <a:rPr lang="en-US" sz="4000">
                <a:cs typeface="Calibri"/>
              </a:rPr>
              <a:t>Davis O'Donnell: Developer, Research </a:t>
            </a:r>
          </a:p>
          <a:p>
            <a:r>
              <a:rPr lang="en-US" sz="4000">
                <a:cs typeface="Calibri"/>
              </a:rPr>
              <a:t>Andrew </a:t>
            </a:r>
            <a:r>
              <a:rPr lang="en-US" sz="4000" err="1">
                <a:cs typeface="Calibri"/>
              </a:rPr>
              <a:t>Branstetter</a:t>
            </a:r>
            <a:r>
              <a:rPr lang="en-US" sz="4000">
                <a:cs typeface="Calibri"/>
              </a:rPr>
              <a:t>: Developer </a:t>
            </a:r>
          </a:p>
          <a:p>
            <a:r>
              <a:rPr lang="en-US" sz="4000">
                <a:cs typeface="Calibri"/>
              </a:rPr>
              <a:t>Tyler </a:t>
            </a:r>
            <a:r>
              <a:rPr lang="en-US" sz="4000" err="1">
                <a:cs typeface="Calibri"/>
              </a:rPr>
              <a:t>Earps</a:t>
            </a:r>
            <a:r>
              <a:rPr lang="en-US" sz="4000">
                <a:cs typeface="Calibri"/>
              </a:rPr>
              <a:t>: UI/UX Design Lead</a:t>
            </a:r>
          </a:p>
          <a:p>
            <a:r>
              <a:rPr lang="en-US" sz="4000">
                <a:cs typeface="Calibri"/>
              </a:rPr>
              <a:t>Nicholas Rajic: UI/UX Design Team</a:t>
            </a:r>
          </a:p>
        </p:txBody>
      </p:sp>
      <p:sp>
        <p:nvSpPr>
          <p:cNvPr id="27" name="TextBox 26">
            <a:extLst>
              <a:ext uri="{FF2B5EF4-FFF2-40B4-BE49-F238E27FC236}">
                <a16:creationId xmlns:a16="http://schemas.microsoft.com/office/drawing/2014/main" id="{8476C591-63CF-41E4-4FBF-7C2B86265693}"/>
              </a:ext>
            </a:extLst>
          </p:cNvPr>
          <p:cNvSpPr txBox="1"/>
          <p:nvPr/>
        </p:nvSpPr>
        <p:spPr>
          <a:xfrm>
            <a:off x="17946237" y="23141791"/>
            <a:ext cx="9937190" cy="646331"/>
          </a:xfrm>
          <a:prstGeom prst="rect">
            <a:avLst/>
          </a:prstGeom>
          <a:noFill/>
        </p:spPr>
        <p:txBody>
          <a:bodyPr wrap="square" rtlCol="0">
            <a:spAutoFit/>
          </a:bodyPr>
          <a:lstStyle/>
          <a:p>
            <a:r>
              <a:rPr lang="en-US" sz="3600" b="1"/>
              <a:t>Linear progress made over the last two iterations</a:t>
            </a:r>
            <a:r>
              <a:rPr lang="en-US" sz="3600"/>
              <a:t>.</a:t>
            </a:r>
          </a:p>
        </p:txBody>
      </p:sp>
      <p:sp>
        <p:nvSpPr>
          <p:cNvPr id="47" name="TextBox 46">
            <a:extLst>
              <a:ext uri="{FF2B5EF4-FFF2-40B4-BE49-F238E27FC236}">
                <a16:creationId xmlns:a16="http://schemas.microsoft.com/office/drawing/2014/main" id="{B04895D1-F25D-C962-97BF-1275AEB990CB}"/>
              </a:ext>
            </a:extLst>
          </p:cNvPr>
          <p:cNvSpPr txBox="1"/>
          <p:nvPr/>
        </p:nvSpPr>
        <p:spPr>
          <a:xfrm>
            <a:off x="15873749" y="16607797"/>
            <a:ext cx="14615286" cy="1843582"/>
          </a:xfrm>
          <a:prstGeom prst="rect">
            <a:avLst/>
          </a:prstGeom>
          <a:noFill/>
        </p:spPr>
        <p:txBody>
          <a:bodyPr wrap="square" rtlCol="0">
            <a:spAutoFit/>
          </a:bodyPr>
          <a:lstStyle/>
          <a:p>
            <a:pPr marL="571500" indent="-571500">
              <a:lnSpc>
                <a:spcPct val="150000"/>
              </a:lnSpc>
              <a:buFont typeface="Arial" panose="020B0604020202020204" pitchFamily="34" charset="0"/>
              <a:buChar char="•"/>
            </a:pPr>
            <a:r>
              <a:rPr lang="en-US" sz="4000"/>
              <a:t>User stories our team has accomplished.</a:t>
            </a:r>
          </a:p>
          <a:p>
            <a:pPr marL="571500" indent="-571500">
              <a:lnSpc>
                <a:spcPct val="150000"/>
              </a:lnSpc>
              <a:buFont typeface="Arial" panose="020B0604020202020204" pitchFamily="34" charset="0"/>
              <a:buChar char="•"/>
            </a:pPr>
            <a:r>
              <a:rPr lang="en-US" sz="4000"/>
              <a:t>Weight rankings determined based on the </a:t>
            </a:r>
            <a:r>
              <a:rPr lang="en-US" sz="4000" err="1"/>
              <a:t>MoSCoW</a:t>
            </a:r>
            <a:r>
              <a:rPr lang="en-US" sz="4000"/>
              <a:t> method</a:t>
            </a:r>
            <a:r>
              <a:rPr lang="en-US"/>
              <a:t>.</a:t>
            </a:r>
          </a:p>
        </p:txBody>
      </p:sp>
      <p:sp>
        <p:nvSpPr>
          <p:cNvPr id="53" name="TextBox 52">
            <a:extLst>
              <a:ext uri="{FF2B5EF4-FFF2-40B4-BE49-F238E27FC236}">
                <a16:creationId xmlns:a16="http://schemas.microsoft.com/office/drawing/2014/main" id="{5850C169-68E5-F241-7644-82FC4A7BA69D}"/>
              </a:ext>
            </a:extLst>
          </p:cNvPr>
          <p:cNvSpPr txBox="1"/>
          <p:nvPr/>
        </p:nvSpPr>
        <p:spPr>
          <a:xfrm>
            <a:off x="819976" y="20911908"/>
            <a:ext cx="13865711" cy="11449288"/>
          </a:xfrm>
          <a:prstGeom prst="rect">
            <a:avLst/>
          </a:prstGeom>
          <a:solidFill>
            <a:srgbClr val="CCCCFF"/>
          </a:solidFill>
        </p:spPr>
        <p:txBody>
          <a:bodyPr wrap="square" rtlCol="0">
            <a:spAutoFit/>
          </a:bodyPr>
          <a:lstStyle/>
          <a:p>
            <a:endParaRPr lang="en-US"/>
          </a:p>
          <a:p>
            <a:pPr marL="571500" indent="-571500">
              <a:buFont typeface="Arial" panose="020B0604020202020204" pitchFamily="34" charset="0"/>
              <a:buChar char="•"/>
            </a:pPr>
            <a:r>
              <a:rPr lang="en-US" sz="4000"/>
              <a:t>CEROC is the Cybersecurity Education Research and Outreach center established by the Department of Computer Science and College of Engineering. </a:t>
            </a:r>
          </a:p>
          <a:p>
            <a:pPr marL="571500" indent="-571500">
              <a:buFont typeface="Arial" panose="020B0604020202020204" pitchFamily="34" charset="0"/>
              <a:buChar char="•"/>
            </a:pPr>
            <a:endParaRPr lang="en-US" sz="4000"/>
          </a:p>
          <a:p>
            <a:pPr marL="571500" indent="-571500">
              <a:buFont typeface="Arial" panose="020B0604020202020204" pitchFamily="34" charset="0"/>
              <a:buChar char="•"/>
            </a:pPr>
            <a:r>
              <a:rPr lang="en-US" sz="4000"/>
              <a:t>Cyber Risk Assessment Tool was created by CEROC and the Industrial Assessment Center to provide cybersecurity risk assessments for small to mid-size manufacturing companies throughout Tennessee.</a:t>
            </a:r>
          </a:p>
          <a:p>
            <a:endParaRPr lang="en-US" sz="4000"/>
          </a:p>
          <a:p>
            <a:pPr marL="571500" indent="-571500">
              <a:buFont typeface="Arial" panose="020B0604020202020204" pitchFamily="34" charset="0"/>
              <a:buChar char="•"/>
            </a:pPr>
            <a:r>
              <a:rPr lang="en-US" sz="4000"/>
              <a:t>An on-site risk evaluation is performed through surveys and interviews. With the collected company data, it is evaluated against a scoring rubric referenced by the NIST Cybersecurity Framework, NIST SP documents, and the Center for Security and Emerging Technology. A final report is generated and provided to the surveyed company.</a:t>
            </a:r>
          </a:p>
          <a:p>
            <a:endParaRPr lang="en-US" sz="4000"/>
          </a:p>
          <a:p>
            <a:pPr marL="571500" indent="-571500">
              <a:buFont typeface="Arial" panose="020B0604020202020204" pitchFamily="34" charset="0"/>
              <a:buChar char="•"/>
            </a:pPr>
            <a:endParaRPr lang="en-US" sz="4000"/>
          </a:p>
          <a:p>
            <a:endParaRPr lang="en-US" sz="4000"/>
          </a:p>
        </p:txBody>
      </p:sp>
      <p:pic>
        <p:nvPicPr>
          <p:cNvPr id="54" name="Picture 53">
            <a:extLst>
              <a:ext uri="{FF2B5EF4-FFF2-40B4-BE49-F238E27FC236}">
                <a16:creationId xmlns:a16="http://schemas.microsoft.com/office/drawing/2014/main" id="{E7E8C0AE-9D61-F5F6-0DFC-020F1B54CE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648672" y="6187134"/>
            <a:ext cx="5465567" cy="3030813"/>
          </a:xfrm>
          <a:prstGeom prst="rect">
            <a:avLst/>
          </a:prstGeom>
          <a:ln w="38100">
            <a:solidFill>
              <a:schemeClr val="tx1"/>
            </a:solidFill>
          </a:ln>
        </p:spPr>
      </p:pic>
      <p:pic>
        <p:nvPicPr>
          <p:cNvPr id="55" name="Picture 54">
            <a:extLst>
              <a:ext uri="{FF2B5EF4-FFF2-40B4-BE49-F238E27FC236}">
                <a16:creationId xmlns:a16="http://schemas.microsoft.com/office/drawing/2014/main" id="{761ECDCE-FCF4-0DD0-02A4-9BF333C0BC7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4334280" y="10807228"/>
            <a:ext cx="3838118" cy="3876838"/>
          </a:xfrm>
          <a:prstGeom prst="rect">
            <a:avLst/>
          </a:prstGeom>
          <a:ln w="38100">
            <a:solidFill>
              <a:schemeClr val="tx1"/>
            </a:solidFill>
          </a:ln>
        </p:spPr>
      </p:pic>
      <p:pic>
        <p:nvPicPr>
          <p:cNvPr id="56" name="Picture 55" descr="Graphical user interface, text, application&#10;&#10;Description automatically generated">
            <a:extLst>
              <a:ext uri="{FF2B5EF4-FFF2-40B4-BE49-F238E27FC236}">
                <a16:creationId xmlns:a16="http://schemas.microsoft.com/office/drawing/2014/main" id="{A80A7F83-1774-E2E8-991C-5B4C6C48818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1286052" y="15682984"/>
            <a:ext cx="3715865" cy="4238701"/>
          </a:xfrm>
          <a:prstGeom prst="rect">
            <a:avLst/>
          </a:prstGeom>
          <a:ln w="38100">
            <a:solidFill>
              <a:schemeClr val="tx1"/>
            </a:solidFill>
          </a:ln>
        </p:spPr>
      </p:pic>
      <p:pic>
        <p:nvPicPr>
          <p:cNvPr id="57" name="Picture 56">
            <a:extLst>
              <a:ext uri="{FF2B5EF4-FFF2-40B4-BE49-F238E27FC236}">
                <a16:creationId xmlns:a16="http://schemas.microsoft.com/office/drawing/2014/main" id="{8474153E-D0CC-A7AE-EC85-23F2C346E06F}"/>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5384913" y="16120032"/>
            <a:ext cx="6986508" cy="1840459"/>
          </a:xfrm>
          <a:prstGeom prst="rect">
            <a:avLst/>
          </a:prstGeom>
          <a:ln w="38100">
            <a:solidFill>
              <a:schemeClr val="tx1"/>
            </a:solidFill>
          </a:ln>
        </p:spPr>
      </p:pic>
      <p:sp>
        <p:nvSpPr>
          <p:cNvPr id="58" name="TextBox 57">
            <a:extLst>
              <a:ext uri="{FF2B5EF4-FFF2-40B4-BE49-F238E27FC236}">
                <a16:creationId xmlns:a16="http://schemas.microsoft.com/office/drawing/2014/main" id="{175D5AC6-D772-5802-547D-AD10905207E2}"/>
              </a:ext>
            </a:extLst>
          </p:cNvPr>
          <p:cNvSpPr txBox="1"/>
          <p:nvPr/>
        </p:nvSpPr>
        <p:spPr>
          <a:xfrm>
            <a:off x="35182289" y="9314692"/>
            <a:ext cx="2514600" cy="430887"/>
          </a:xfrm>
          <a:prstGeom prst="rect">
            <a:avLst/>
          </a:prstGeom>
          <a:noFill/>
        </p:spPr>
        <p:txBody>
          <a:bodyPr wrap="square" rtlCol="0">
            <a:spAutoFit/>
          </a:bodyPr>
          <a:lstStyle/>
          <a:p>
            <a:r>
              <a:rPr lang="en-US" sz="2200" b="1"/>
              <a:t>Microsoft Form</a:t>
            </a:r>
          </a:p>
        </p:txBody>
      </p:sp>
      <p:sp>
        <p:nvSpPr>
          <p:cNvPr id="59" name="TextBox 58">
            <a:extLst>
              <a:ext uri="{FF2B5EF4-FFF2-40B4-BE49-F238E27FC236}">
                <a16:creationId xmlns:a16="http://schemas.microsoft.com/office/drawing/2014/main" id="{94517192-7AAA-8A19-00DF-34B5FFD4A881}"/>
              </a:ext>
            </a:extLst>
          </p:cNvPr>
          <p:cNvSpPr txBox="1"/>
          <p:nvPr/>
        </p:nvSpPr>
        <p:spPr>
          <a:xfrm>
            <a:off x="35182289" y="14890940"/>
            <a:ext cx="2362200" cy="430887"/>
          </a:xfrm>
          <a:prstGeom prst="rect">
            <a:avLst/>
          </a:prstGeom>
          <a:noFill/>
        </p:spPr>
        <p:txBody>
          <a:bodyPr wrap="square" rtlCol="0">
            <a:spAutoFit/>
          </a:bodyPr>
          <a:lstStyle/>
          <a:p>
            <a:r>
              <a:rPr lang="en-US" sz="2200" b="1"/>
              <a:t>Microsoft Flow</a:t>
            </a:r>
          </a:p>
        </p:txBody>
      </p:sp>
      <p:sp>
        <p:nvSpPr>
          <p:cNvPr id="60" name="TextBox 59">
            <a:extLst>
              <a:ext uri="{FF2B5EF4-FFF2-40B4-BE49-F238E27FC236}">
                <a16:creationId xmlns:a16="http://schemas.microsoft.com/office/drawing/2014/main" id="{6937AA7C-9A63-D458-2C4D-DCD5C81F5574}"/>
              </a:ext>
            </a:extLst>
          </p:cNvPr>
          <p:cNvSpPr txBox="1"/>
          <p:nvPr/>
        </p:nvSpPr>
        <p:spPr>
          <a:xfrm>
            <a:off x="31756728" y="19961167"/>
            <a:ext cx="2577552" cy="430887"/>
          </a:xfrm>
          <a:prstGeom prst="rect">
            <a:avLst/>
          </a:prstGeom>
          <a:noFill/>
        </p:spPr>
        <p:txBody>
          <a:bodyPr wrap="square" rtlCol="0">
            <a:spAutoFit/>
          </a:bodyPr>
          <a:lstStyle/>
          <a:p>
            <a:r>
              <a:rPr lang="en-US" sz="2200" b="1"/>
              <a:t>Document Template</a:t>
            </a:r>
          </a:p>
        </p:txBody>
      </p:sp>
      <p:sp>
        <p:nvSpPr>
          <p:cNvPr id="61" name="TextBox 60">
            <a:extLst>
              <a:ext uri="{FF2B5EF4-FFF2-40B4-BE49-F238E27FC236}">
                <a16:creationId xmlns:a16="http://schemas.microsoft.com/office/drawing/2014/main" id="{A62E1C40-D181-DCDD-0AE7-130617174A2A}"/>
              </a:ext>
            </a:extLst>
          </p:cNvPr>
          <p:cNvSpPr txBox="1"/>
          <p:nvPr/>
        </p:nvSpPr>
        <p:spPr>
          <a:xfrm>
            <a:off x="37937770" y="18103339"/>
            <a:ext cx="3276600" cy="430887"/>
          </a:xfrm>
          <a:prstGeom prst="rect">
            <a:avLst/>
          </a:prstGeom>
          <a:noFill/>
        </p:spPr>
        <p:txBody>
          <a:bodyPr wrap="square" rtlCol="0">
            <a:spAutoFit/>
          </a:bodyPr>
          <a:lstStyle/>
          <a:p>
            <a:r>
              <a:rPr lang="en-US" sz="2200" b="1"/>
              <a:t>Microsoft List</a:t>
            </a:r>
          </a:p>
        </p:txBody>
      </p:sp>
      <p:pic>
        <p:nvPicPr>
          <p:cNvPr id="62" name="Graphic 61" descr="Arrow: Rotate left with solid fill">
            <a:extLst>
              <a:ext uri="{FF2B5EF4-FFF2-40B4-BE49-F238E27FC236}">
                <a16:creationId xmlns:a16="http://schemas.microsoft.com/office/drawing/2014/main" id="{ACF00D4E-7AFD-9F23-BF73-ED112F208B8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5784999" y="9629680"/>
            <a:ext cx="1192911" cy="1192911"/>
          </a:xfrm>
          <a:prstGeom prst="rect">
            <a:avLst/>
          </a:prstGeom>
        </p:spPr>
      </p:pic>
      <p:pic>
        <p:nvPicPr>
          <p:cNvPr id="63" name="Graphic 62" descr="Arrow: Rotate left with solid fill">
            <a:extLst>
              <a:ext uri="{FF2B5EF4-FFF2-40B4-BE49-F238E27FC236}">
                <a16:creationId xmlns:a16="http://schemas.microsoft.com/office/drawing/2014/main" id="{7995FB11-6F03-B51A-0E32-BA35DDEE775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3109915" y="14561153"/>
            <a:ext cx="1192911" cy="1192911"/>
          </a:xfrm>
          <a:prstGeom prst="rect">
            <a:avLst/>
          </a:prstGeom>
        </p:spPr>
      </p:pic>
      <p:pic>
        <p:nvPicPr>
          <p:cNvPr id="64" name="Graphic 21" descr="Arrow: Rotate right with solid fill">
            <a:extLst>
              <a:ext uri="{FF2B5EF4-FFF2-40B4-BE49-F238E27FC236}">
                <a16:creationId xmlns:a16="http://schemas.microsoft.com/office/drawing/2014/main" id="{429C910F-4597-CA34-9445-48D0764BE66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8172398" y="14723950"/>
            <a:ext cx="1195753" cy="1195753"/>
          </a:xfrm>
          <a:prstGeom prst="rect">
            <a:avLst/>
          </a:prstGeom>
        </p:spPr>
      </p:pic>
      <p:sp>
        <p:nvSpPr>
          <p:cNvPr id="65" name="Rectangle 64">
            <a:extLst>
              <a:ext uri="{FF2B5EF4-FFF2-40B4-BE49-F238E27FC236}">
                <a16:creationId xmlns:a16="http://schemas.microsoft.com/office/drawing/2014/main" id="{DC4AD933-9795-E3FA-0F2F-2A92DFF7491F}"/>
              </a:ext>
            </a:extLst>
          </p:cNvPr>
          <p:cNvSpPr/>
          <p:nvPr/>
        </p:nvSpPr>
        <p:spPr>
          <a:xfrm>
            <a:off x="15328262" y="23970924"/>
            <a:ext cx="14744558" cy="1028642"/>
          </a:xfrm>
          <a:prstGeom prst="rect">
            <a:avLst/>
          </a:prstGeom>
          <a:solidFill>
            <a:srgbClr val="4F2984"/>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240" b="1"/>
              <a:t>Microsoft SharePoint Development </a:t>
            </a:r>
          </a:p>
        </p:txBody>
      </p:sp>
      <p:pic>
        <p:nvPicPr>
          <p:cNvPr id="67" name="Picture 66">
            <a:extLst>
              <a:ext uri="{FF2B5EF4-FFF2-40B4-BE49-F238E27FC236}">
                <a16:creationId xmlns:a16="http://schemas.microsoft.com/office/drawing/2014/main" id="{3A11908F-8D5F-DD19-0F33-ABC22D77F0B5}"/>
              </a:ext>
            </a:extLst>
          </p:cNvPr>
          <p:cNvPicPr>
            <a:picLocks noChangeAspect="1"/>
          </p:cNvPicPr>
          <p:nvPr/>
        </p:nvPicPr>
        <p:blipFill>
          <a:blip r:embed="rId16"/>
          <a:stretch>
            <a:fillRect/>
          </a:stretch>
        </p:blipFill>
        <p:spPr>
          <a:xfrm>
            <a:off x="2945249" y="275380"/>
            <a:ext cx="4374808" cy="4374808"/>
          </a:xfrm>
          <a:prstGeom prst="rect">
            <a:avLst/>
          </a:prstGeom>
        </p:spPr>
      </p:pic>
      <p:pic>
        <p:nvPicPr>
          <p:cNvPr id="68" name="Picture 67">
            <a:extLst>
              <a:ext uri="{FF2B5EF4-FFF2-40B4-BE49-F238E27FC236}">
                <a16:creationId xmlns:a16="http://schemas.microsoft.com/office/drawing/2014/main" id="{065302C0-F2EA-0628-284A-351C481B7316}"/>
              </a:ext>
            </a:extLst>
          </p:cNvPr>
          <p:cNvPicPr>
            <a:picLocks noChangeAspect="1"/>
          </p:cNvPicPr>
          <p:nvPr/>
        </p:nvPicPr>
        <p:blipFill>
          <a:blip r:embed="rId17"/>
          <a:stretch>
            <a:fillRect/>
          </a:stretch>
        </p:blipFill>
        <p:spPr>
          <a:xfrm>
            <a:off x="36693676" y="275380"/>
            <a:ext cx="4368983" cy="4374808"/>
          </a:xfrm>
          <a:prstGeom prst="rect">
            <a:avLst/>
          </a:prstGeom>
        </p:spPr>
      </p:pic>
      <p:sp>
        <p:nvSpPr>
          <p:cNvPr id="70" name="TextBox 69">
            <a:extLst>
              <a:ext uri="{FF2B5EF4-FFF2-40B4-BE49-F238E27FC236}">
                <a16:creationId xmlns:a16="http://schemas.microsoft.com/office/drawing/2014/main" id="{3505DAA0-1778-A16E-FCFA-6C1DC13239F9}"/>
              </a:ext>
            </a:extLst>
          </p:cNvPr>
          <p:cNvSpPr txBox="1"/>
          <p:nvPr/>
        </p:nvSpPr>
        <p:spPr>
          <a:xfrm>
            <a:off x="15357944" y="24989836"/>
            <a:ext cx="14747402" cy="7383560"/>
          </a:xfrm>
          <a:prstGeom prst="rect">
            <a:avLst/>
          </a:prstGeom>
          <a:solidFill>
            <a:srgbClr val="CCCCFF"/>
          </a:solidFill>
        </p:spPr>
        <p:txBody>
          <a:bodyPr wrap="square" rtlCol="0">
            <a:spAutoFit/>
          </a:bodyPr>
          <a:lstStyle/>
          <a:p>
            <a:pPr marL="571500" indent="-571500">
              <a:lnSpc>
                <a:spcPct val="150000"/>
              </a:lnSpc>
              <a:buFont typeface="Arial" panose="020B0604020202020204" pitchFamily="34" charset="0"/>
              <a:buChar char="•"/>
            </a:pPr>
            <a:r>
              <a:rPr lang="en-US" sz="4000"/>
              <a:t>Researched the development of Microsoft SharePoint.</a:t>
            </a:r>
          </a:p>
          <a:p>
            <a:pPr marL="571500" indent="-571500">
              <a:lnSpc>
                <a:spcPct val="150000"/>
              </a:lnSpc>
              <a:buFont typeface="Arial" panose="020B0604020202020204" pitchFamily="34" charset="0"/>
              <a:buChar char="•"/>
            </a:pPr>
            <a:r>
              <a:rPr lang="en-US" sz="4000"/>
              <a:t>Understanding Microsoft tools—Forms, Power BI, etc.</a:t>
            </a:r>
          </a:p>
          <a:p>
            <a:pPr marL="571500" indent="-571500">
              <a:lnSpc>
                <a:spcPct val="150000"/>
              </a:lnSpc>
              <a:buFont typeface="Arial" panose="020B0604020202020204" pitchFamily="34" charset="0"/>
              <a:buChar char="•"/>
            </a:pPr>
            <a:r>
              <a:rPr lang="en-US" sz="4000"/>
              <a:t>Migrated report survey questions to SharePoint.</a:t>
            </a:r>
          </a:p>
          <a:p>
            <a:pPr marL="571500" indent="-571500">
              <a:lnSpc>
                <a:spcPct val="150000"/>
              </a:lnSpc>
              <a:buFont typeface="Arial" panose="020B0604020202020204" pitchFamily="34" charset="0"/>
              <a:buChar char="•"/>
            </a:pPr>
            <a:r>
              <a:rPr lang="en-US" sz="4000"/>
              <a:t>Exported the NIST/NICE references to a SharePoint List.</a:t>
            </a:r>
          </a:p>
          <a:p>
            <a:pPr marL="571500" indent="-571500">
              <a:lnSpc>
                <a:spcPct val="150000"/>
              </a:lnSpc>
              <a:buFont typeface="Arial" panose="020B0604020202020204" pitchFamily="34" charset="0"/>
              <a:buChar char="•"/>
            </a:pPr>
            <a:r>
              <a:rPr lang="en-US" sz="4000"/>
              <a:t>Exported survey questionnaire into Microsoft Forms.</a:t>
            </a:r>
          </a:p>
          <a:p>
            <a:pPr marL="571500" indent="-571500">
              <a:lnSpc>
                <a:spcPct val="150000"/>
              </a:lnSpc>
              <a:buFont typeface="Arial" panose="020B0604020202020204" pitchFamily="34" charset="0"/>
              <a:buChar char="•"/>
            </a:pPr>
            <a:r>
              <a:rPr lang="en-US" sz="4000"/>
              <a:t>Created Microsoft Forms to SharePoint.</a:t>
            </a:r>
          </a:p>
          <a:p>
            <a:pPr marL="571500" indent="-571500">
              <a:lnSpc>
                <a:spcPct val="150000"/>
              </a:lnSpc>
              <a:buFont typeface="Arial" panose="020B0604020202020204" pitchFamily="34" charset="0"/>
              <a:buChar char="•"/>
            </a:pPr>
            <a:r>
              <a:rPr lang="en-US" sz="4000"/>
              <a:t>Established Flows for each Form.</a:t>
            </a:r>
          </a:p>
          <a:p>
            <a:pPr marL="571500" indent="-571500">
              <a:lnSpc>
                <a:spcPct val="150000"/>
              </a:lnSpc>
              <a:buFont typeface="Arial" panose="020B0604020202020204" pitchFamily="34" charset="0"/>
              <a:buChar char="•"/>
            </a:pPr>
            <a:r>
              <a:rPr lang="en-US" sz="4000"/>
              <a:t>SharePoint List for each Form.</a:t>
            </a:r>
          </a:p>
        </p:txBody>
      </p:sp>
      <p:pic>
        <p:nvPicPr>
          <p:cNvPr id="72" name="Picture 71">
            <a:extLst>
              <a:ext uri="{FF2B5EF4-FFF2-40B4-BE49-F238E27FC236}">
                <a16:creationId xmlns:a16="http://schemas.microsoft.com/office/drawing/2014/main" id="{9E436D88-751B-4773-C2C1-306A480396A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26903389" y="29343231"/>
            <a:ext cx="2728693" cy="2665023"/>
          </a:xfrm>
          <a:prstGeom prst="rect">
            <a:avLst/>
          </a:prstGeom>
        </p:spPr>
      </p:pic>
      <p:pic>
        <p:nvPicPr>
          <p:cNvPr id="76" name="Picture 75">
            <a:extLst>
              <a:ext uri="{FF2B5EF4-FFF2-40B4-BE49-F238E27FC236}">
                <a16:creationId xmlns:a16="http://schemas.microsoft.com/office/drawing/2014/main" id="{BABB5FC9-70D1-8E90-9307-6F539EF1BAB5}"/>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56772" y="29893613"/>
            <a:ext cx="4644604" cy="2101534"/>
          </a:xfrm>
          <a:prstGeom prst="rect">
            <a:avLst/>
          </a:prstGeom>
        </p:spPr>
      </p:pic>
      <p:pic>
        <p:nvPicPr>
          <p:cNvPr id="78" name="Picture 77">
            <a:extLst>
              <a:ext uri="{FF2B5EF4-FFF2-40B4-BE49-F238E27FC236}">
                <a16:creationId xmlns:a16="http://schemas.microsoft.com/office/drawing/2014/main" id="{74D45176-D990-5A01-DCE3-CA56CB7D9554}"/>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4133401" y="30990793"/>
            <a:ext cx="4939061" cy="1004354"/>
          </a:xfrm>
          <a:prstGeom prst="rect">
            <a:avLst/>
          </a:prstGeom>
        </p:spPr>
      </p:pic>
      <p:pic>
        <p:nvPicPr>
          <p:cNvPr id="80" name="Picture 79">
            <a:extLst>
              <a:ext uri="{FF2B5EF4-FFF2-40B4-BE49-F238E27FC236}">
                <a16:creationId xmlns:a16="http://schemas.microsoft.com/office/drawing/2014/main" id="{40C820CC-627B-C29C-EB84-EBC07804905A}"/>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068148" y="30868633"/>
            <a:ext cx="2643546" cy="1139621"/>
          </a:xfrm>
          <a:prstGeom prst="rect">
            <a:avLst/>
          </a:prstGeom>
        </p:spPr>
      </p:pic>
      <p:sp>
        <p:nvSpPr>
          <p:cNvPr id="4" name="Rectangle 3">
            <a:extLst>
              <a:ext uri="{FF2B5EF4-FFF2-40B4-BE49-F238E27FC236}">
                <a16:creationId xmlns:a16="http://schemas.microsoft.com/office/drawing/2014/main" id="{9B747FCB-0E44-04B7-C1B6-46D7F4C0BBA9}"/>
              </a:ext>
            </a:extLst>
          </p:cNvPr>
          <p:cNvSpPr/>
          <p:nvPr/>
        </p:nvSpPr>
        <p:spPr>
          <a:xfrm>
            <a:off x="30584118" y="29550712"/>
            <a:ext cx="12165282" cy="855661"/>
          </a:xfrm>
          <a:prstGeom prst="rect">
            <a:avLst/>
          </a:prstGeom>
          <a:solidFill>
            <a:srgbClr val="4F2984"/>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200" b="1">
                <a:solidFill>
                  <a:schemeClr val="bg1"/>
                </a:solidFill>
                <a:cs typeface="Calibri"/>
              </a:rPr>
              <a:t>References</a:t>
            </a:r>
            <a:endParaRPr lang="en-US" sz="5240" b="1">
              <a:solidFill>
                <a:schemeClr val="bg1"/>
              </a:solidFill>
            </a:endParaRPr>
          </a:p>
        </p:txBody>
      </p:sp>
      <p:sp>
        <p:nvSpPr>
          <p:cNvPr id="5" name="TextBox 4">
            <a:extLst>
              <a:ext uri="{FF2B5EF4-FFF2-40B4-BE49-F238E27FC236}">
                <a16:creationId xmlns:a16="http://schemas.microsoft.com/office/drawing/2014/main" id="{7786338E-257A-C9E9-C2D9-E3DEB3020465}"/>
              </a:ext>
            </a:extLst>
          </p:cNvPr>
          <p:cNvSpPr txBox="1"/>
          <p:nvPr/>
        </p:nvSpPr>
        <p:spPr>
          <a:xfrm>
            <a:off x="30559713" y="30402459"/>
            <a:ext cx="12189687" cy="2259080"/>
          </a:xfrm>
          <a:prstGeom prst="rect">
            <a:avLst/>
          </a:prstGeom>
          <a:solidFill>
            <a:srgbClr val="CCCCFF"/>
          </a:solidFill>
        </p:spPr>
        <p:txBody>
          <a:bodyPr wrap="square" lIns="91440" tIns="45720" rIns="91440" bIns="45720" rtlCol="0" anchor="t">
            <a:spAutoFit/>
          </a:bodyPr>
          <a:lstStyle/>
          <a:p>
            <a:pPr algn="ctr">
              <a:lnSpc>
                <a:spcPct val="120000"/>
              </a:lnSpc>
            </a:pPr>
            <a:r>
              <a:rPr lang="en-US" sz="4000">
                <a:cs typeface="Calibri"/>
              </a:rPr>
              <a:t>Eric Brown</a:t>
            </a:r>
          </a:p>
          <a:p>
            <a:pPr algn="ctr">
              <a:lnSpc>
                <a:spcPct val="120000"/>
              </a:lnSpc>
            </a:pPr>
            <a:r>
              <a:rPr lang="en-US" sz="4000">
                <a:cs typeface="Calibri"/>
              </a:rPr>
              <a:t>Previous Cyber Risk Assessment Team</a:t>
            </a:r>
          </a:p>
          <a:p>
            <a:pPr algn="ctr">
              <a:lnSpc>
                <a:spcPct val="120000"/>
              </a:lnSpc>
            </a:pPr>
            <a:r>
              <a:rPr lang="en-US" sz="4000">
                <a:cs typeface="Calibri"/>
              </a:rPr>
              <a:t>General Copy Audit Report</a:t>
            </a:r>
          </a:p>
        </p:txBody>
      </p:sp>
    </p:spTree>
    <p:extLst>
      <p:ext uri="{BB962C8B-B14F-4D97-AF65-F5344CB8AC3E}">
        <p14:creationId xmlns:p14="http://schemas.microsoft.com/office/powerpoint/2010/main" val="277547185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90039C608285A4CA06EADFEDC491F6D" ma:contentTypeVersion="13" ma:contentTypeDescription="Create a new document." ma:contentTypeScope="" ma:versionID="965c5230407a3b04c1adeb0a1c6ed1e8">
  <xsd:schema xmlns:xsd="http://www.w3.org/2001/XMLSchema" xmlns:xs="http://www.w3.org/2001/XMLSchema" xmlns:p="http://schemas.microsoft.com/office/2006/metadata/properties" xmlns:ns3="cbe5bd20-b03a-4cfa-a3db-650ca81d7aac" xmlns:ns4="b081a360-e87b-43a1-b7cb-ce5cb164a227" targetNamespace="http://schemas.microsoft.com/office/2006/metadata/properties" ma:root="true" ma:fieldsID="2d7947592be83c3b26008126144dfa34" ns3:_="" ns4:_="">
    <xsd:import namespace="cbe5bd20-b03a-4cfa-a3db-650ca81d7aac"/>
    <xsd:import namespace="b081a360-e87b-43a1-b7cb-ce5cb164a22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be5bd20-b03a-4cfa-a3db-650ca81d7a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081a360-e87b-43a1-b7cb-ce5cb164a227"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0FB9F52-6C99-45D2-8A63-A747037B89B1}">
  <ds:schemaRefs>
    <ds:schemaRef ds:uri="b081a360-e87b-43a1-b7cb-ce5cb164a227"/>
    <ds:schemaRef ds:uri="http://purl.org/dc/terms/"/>
    <ds:schemaRef ds:uri="http://purl.org/dc/dcmitype/"/>
    <ds:schemaRef ds:uri="cbe5bd20-b03a-4cfa-a3db-650ca81d7aac"/>
    <ds:schemaRef ds:uri="http://schemas.openxmlformats.org/package/2006/metadata/core-properties"/>
    <ds:schemaRef ds:uri="http://schemas.microsoft.com/office/2006/documentManagement/types"/>
    <ds:schemaRef ds:uri="http://schemas.microsoft.com/office/infopath/2007/PartnerControls"/>
    <ds:schemaRef ds:uri="http://schemas.microsoft.com/office/2006/metadata/properties"/>
    <ds:schemaRef ds:uri="http://www.w3.org/XML/1998/namespace"/>
    <ds:schemaRef ds:uri="http://purl.org/dc/elements/1.1/"/>
  </ds:schemaRefs>
</ds:datastoreItem>
</file>

<file path=customXml/itemProps2.xml><?xml version="1.0" encoding="utf-8"?>
<ds:datastoreItem xmlns:ds="http://schemas.openxmlformats.org/officeDocument/2006/customXml" ds:itemID="{2C1E4C6C-565B-4590-8DAC-E48122C6B36F}">
  <ds:schemaRefs>
    <ds:schemaRef ds:uri="b081a360-e87b-43a1-b7cb-ce5cb164a227"/>
    <ds:schemaRef ds:uri="cbe5bd20-b03a-4cfa-a3db-650ca81d7aa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B7132D2-012D-4AE7-9353-8FB317780D6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494</Words>
  <Application>Microsoft Office PowerPoint</Application>
  <PresentationFormat>Custom</PresentationFormat>
  <Paragraphs>83</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Aavunoori, Sharanya (sdaavunoor42)</dc:creator>
  <cp:lastModifiedBy>Malugin, Lindsay (lnmalugin42)</cp:lastModifiedBy>
  <cp:revision>2</cp:revision>
  <dcterms:created xsi:type="dcterms:W3CDTF">2022-04-18T15:05:59Z</dcterms:created>
  <dcterms:modified xsi:type="dcterms:W3CDTF">2023-03-12T16:29:37Z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0x010100490039C608285A4CA06EADFEDC491F6D</vt:lpwstr>
  </property>
</Properties>
</file>